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1" r:id="rId1"/>
  </p:sldMasterIdLst>
  <p:notesMasterIdLst>
    <p:notesMasterId r:id="rId15"/>
  </p:notesMasterIdLst>
  <p:sldIdLst>
    <p:sldId id="256" r:id="rId2"/>
    <p:sldId id="261" r:id="rId3"/>
    <p:sldId id="260" r:id="rId4"/>
    <p:sldId id="257" r:id="rId5"/>
    <p:sldId id="258" r:id="rId6"/>
    <p:sldId id="259"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3" autoAdjust="0"/>
    <p:restoredTop sz="94657" autoAdjust="0"/>
  </p:normalViewPr>
  <p:slideViewPr>
    <p:cSldViewPr snapToGrid="0">
      <p:cViewPr varScale="1">
        <p:scale>
          <a:sx n="69" d="100"/>
          <a:sy n="69" d="100"/>
        </p:scale>
        <p:origin x="78"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3940B1-BE47-4476-A362-485FD231A11F}"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E9230E95-11C7-4008-AFF0-C7D663FDD5AF}">
      <dgm:prSet/>
      <dgm:spPr/>
      <dgm:t>
        <a:bodyPr/>
        <a:lstStyle/>
        <a:p>
          <a:r>
            <a:rPr lang="en-US" b="0" i="0" dirty="0"/>
            <a:t>Representation </a:t>
          </a:r>
          <a:endParaRPr lang="en-US" dirty="0"/>
        </a:p>
      </dgm:t>
      <dgm:extLst>
        <a:ext uri="{E40237B7-FDA0-4F09-8148-C483321AD2D9}">
          <dgm14:cNvPr xmlns:dgm14="http://schemas.microsoft.com/office/drawing/2010/diagram" id="0" name="" descr="Representation &#10;"/>
        </a:ext>
      </dgm:extLst>
    </dgm:pt>
    <dgm:pt modelId="{138315A1-9BD9-4E14-976B-B70F1C8CA25B}" type="parTrans" cxnId="{A6D30744-A728-4DCA-B2A7-2DBC55AD0BB3}">
      <dgm:prSet/>
      <dgm:spPr/>
      <dgm:t>
        <a:bodyPr/>
        <a:lstStyle/>
        <a:p>
          <a:endParaRPr lang="en-US"/>
        </a:p>
      </dgm:t>
    </dgm:pt>
    <dgm:pt modelId="{ED49F34A-1B5C-4AE9-8E22-94D7A9851DAD}" type="sibTrans" cxnId="{A6D30744-A728-4DCA-B2A7-2DBC55AD0BB3}">
      <dgm:prSet/>
      <dgm:spPr/>
      <dgm:t>
        <a:bodyPr/>
        <a:lstStyle/>
        <a:p>
          <a:endParaRPr lang="en-US"/>
        </a:p>
      </dgm:t>
    </dgm:pt>
    <dgm:pt modelId="{65A1678A-8F7A-412A-BDF1-36ACC8AD7BEF}">
      <dgm:prSet/>
      <dgm:spPr/>
      <dgm:t>
        <a:bodyPr/>
        <a:lstStyle/>
        <a:p>
          <a:r>
            <a:rPr lang="en-US" b="0" i="0" dirty="0"/>
            <a:t>Expression</a:t>
          </a:r>
          <a:endParaRPr lang="en-US" dirty="0"/>
        </a:p>
      </dgm:t>
      <dgm:extLst>
        <a:ext uri="{E40237B7-FDA0-4F09-8148-C483321AD2D9}">
          <dgm14:cNvPr xmlns:dgm14="http://schemas.microsoft.com/office/drawing/2010/diagram" id="0" name="" descr="Expression&#10;"/>
        </a:ext>
      </dgm:extLst>
    </dgm:pt>
    <dgm:pt modelId="{18EB57B5-7C7A-481B-9028-53CD3912D310}" type="parTrans" cxnId="{7D729D46-5DAC-49A0-9C49-5F4CE8E584EA}">
      <dgm:prSet/>
      <dgm:spPr/>
      <dgm:t>
        <a:bodyPr/>
        <a:lstStyle/>
        <a:p>
          <a:endParaRPr lang="en-US"/>
        </a:p>
      </dgm:t>
    </dgm:pt>
    <dgm:pt modelId="{FB8A9CD9-0B43-4A4E-8112-14D4CD80E4D1}" type="sibTrans" cxnId="{7D729D46-5DAC-49A0-9C49-5F4CE8E584EA}">
      <dgm:prSet/>
      <dgm:spPr/>
      <dgm:t>
        <a:bodyPr/>
        <a:lstStyle/>
        <a:p>
          <a:endParaRPr lang="en-US"/>
        </a:p>
      </dgm:t>
    </dgm:pt>
    <dgm:pt modelId="{7A2CE656-6E76-43A2-8057-EC63DC1ADF84}">
      <dgm:prSet/>
      <dgm:spPr/>
      <dgm:t>
        <a:bodyPr/>
        <a:lstStyle/>
        <a:p>
          <a:r>
            <a:rPr lang="en-US" b="0" i="0" dirty="0"/>
            <a:t>Engagement</a:t>
          </a:r>
          <a:endParaRPr lang="en-US" dirty="0"/>
        </a:p>
      </dgm:t>
      <dgm:extLst>
        <a:ext uri="{E40237B7-FDA0-4F09-8148-C483321AD2D9}">
          <dgm14:cNvPr xmlns:dgm14="http://schemas.microsoft.com/office/drawing/2010/diagram" id="0" name="" descr="Engagement"/>
        </a:ext>
      </dgm:extLst>
    </dgm:pt>
    <dgm:pt modelId="{ED61E26D-E215-4C65-8AE0-5A2A7E0A06C8}" type="parTrans" cxnId="{A98B8C26-F07B-4E56-923E-EAA914B912EA}">
      <dgm:prSet/>
      <dgm:spPr/>
      <dgm:t>
        <a:bodyPr/>
        <a:lstStyle/>
        <a:p>
          <a:endParaRPr lang="en-US"/>
        </a:p>
      </dgm:t>
    </dgm:pt>
    <dgm:pt modelId="{4D8D7E04-B7CD-4D28-A93D-775354E2BFA5}" type="sibTrans" cxnId="{A98B8C26-F07B-4E56-923E-EAA914B912EA}">
      <dgm:prSet/>
      <dgm:spPr/>
      <dgm:t>
        <a:bodyPr/>
        <a:lstStyle/>
        <a:p>
          <a:endParaRPr lang="en-US"/>
        </a:p>
      </dgm:t>
    </dgm:pt>
    <dgm:pt modelId="{197CB370-294E-4D71-B0AE-48D685CEBA80}" type="pres">
      <dgm:prSet presAssocID="{983940B1-BE47-4476-A362-485FD231A11F}" presName="vert0" presStyleCnt="0">
        <dgm:presLayoutVars>
          <dgm:dir/>
          <dgm:animOne val="branch"/>
          <dgm:animLvl val="lvl"/>
        </dgm:presLayoutVars>
      </dgm:prSet>
      <dgm:spPr/>
    </dgm:pt>
    <dgm:pt modelId="{D55FEF93-07C9-4E71-8518-58F3A5D639A8}" type="pres">
      <dgm:prSet presAssocID="{E9230E95-11C7-4008-AFF0-C7D663FDD5AF}" presName="thickLine" presStyleLbl="alignNode1" presStyleIdx="0" presStyleCnt="3"/>
      <dgm:spPr/>
    </dgm:pt>
    <dgm:pt modelId="{879E3650-6029-4D03-BBB9-098C3145EFAB}" type="pres">
      <dgm:prSet presAssocID="{E9230E95-11C7-4008-AFF0-C7D663FDD5AF}" presName="horz1" presStyleCnt="0"/>
      <dgm:spPr/>
    </dgm:pt>
    <dgm:pt modelId="{3756D836-5E0A-40F5-A635-6F5546DC7170}" type="pres">
      <dgm:prSet presAssocID="{E9230E95-11C7-4008-AFF0-C7D663FDD5AF}" presName="tx1" presStyleLbl="revTx" presStyleIdx="0" presStyleCnt="3"/>
      <dgm:spPr/>
    </dgm:pt>
    <dgm:pt modelId="{80E348FD-4F91-411F-A65D-715509B78E90}" type="pres">
      <dgm:prSet presAssocID="{E9230E95-11C7-4008-AFF0-C7D663FDD5AF}" presName="vert1" presStyleCnt="0"/>
      <dgm:spPr/>
    </dgm:pt>
    <dgm:pt modelId="{B76A9C5F-51EE-4A07-B574-EAEACCF987EA}" type="pres">
      <dgm:prSet presAssocID="{65A1678A-8F7A-412A-BDF1-36ACC8AD7BEF}" presName="thickLine" presStyleLbl="alignNode1" presStyleIdx="1" presStyleCnt="3"/>
      <dgm:spPr/>
    </dgm:pt>
    <dgm:pt modelId="{D4DB734B-0432-4A8E-A647-0BBEF0D496D4}" type="pres">
      <dgm:prSet presAssocID="{65A1678A-8F7A-412A-BDF1-36ACC8AD7BEF}" presName="horz1" presStyleCnt="0"/>
      <dgm:spPr/>
    </dgm:pt>
    <dgm:pt modelId="{14DB9126-6646-4316-9CDC-23E5CBA3CE4D}" type="pres">
      <dgm:prSet presAssocID="{65A1678A-8F7A-412A-BDF1-36ACC8AD7BEF}" presName="tx1" presStyleLbl="revTx" presStyleIdx="1" presStyleCnt="3"/>
      <dgm:spPr/>
    </dgm:pt>
    <dgm:pt modelId="{26604FCB-4B55-4EB7-AC25-531E56029087}" type="pres">
      <dgm:prSet presAssocID="{65A1678A-8F7A-412A-BDF1-36ACC8AD7BEF}" presName="vert1" presStyleCnt="0"/>
      <dgm:spPr/>
    </dgm:pt>
    <dgm:pt modelId="{000A0954-5A0E-420D-8C49-01FD8A7CC84E}" type="pres">
      <dgm:prSet presAssocID="{7A2CE656-6E76-43A2-8057-EC63DC1ADF84}" presName="thickLine" presStyleLbl="alignNode1" presStyleIdx="2" presStyleCnt="3"/>
      <dgm:spPr/>
    </dgm:pt>
    <dgm:pt modelId="{63F3CF15-8EE8-430B-A9F1-0CC934DB4614}" type="pres">
      <dgm:prSet presAssocID="{7A2CE656-6E76-43A2-8057-EC63DC1ADF84}" presName="horz1" presStyleCnt="0"/>
      <dgm:spPr/>
    </dgm:pt>
    <dgm:pt modelId="{84D47D3A-3F84-4DA7-A3ED-5BF010483135}" type="pres">
      <dgm:prSet presAssocID="{7A2CE656-6E76-43A2-8057-EC63DC1ADF84}" presName="tx1" presStyleLbl="revTx" presStyleIdx="2" presStyleCnt="3"/>
      <dgm:spPr/>
    </dgm:pt>
    <dgm:pt modelId="{11BBCC47-1CCD-4584-9244-F82139BD297E}" type="pres">
      <dgm:prSet presAssocID="{7A2CE656-6E76-43A2-8057-EC63DC1ADF84}" presName="vert1" presStyleCnt="0"/>
      <dgm:spPr/>
    </dgm:pt>
  </dgm:ptLst>
  <dgm:cxnLst>
    <dgm:cxn modelId="{0C64B019-5D2D-4670-8463-8C09FA5E3F96}" type="presOf" srcId="{65A1678A-8F7A-412A-BDF1-36ACC8AD7BEF}" destId="{14DB9126-6646-4316-9CDC-23E5CBA3CE4D}" srcOrd="0" destOrd="0" presId="urn:microsoft.com/office/officeart/2008/layout/LinedList"/>
    <dgm:cxn modelId="{A98B8C26-F07B-4E56-923E-EAA914B912EA}" srcId="{983940B1-BE47-4476-A362-485FD231A11F}" destId="{7A2CE656-6E76-43A2-8057-EC63DC1ADF84}" srcOrd="2" destOrd="0" parTransId="{ED61E26D-E215-4C65-8AE0-5A2A7E0A06C8}" sibTransId="{4D8D7E04-B7CD-4D28-A93D-775354E2BFA5}"/>
    <dgm:cxn modelId="{9C499060-EC9E-4B99-A0E7-3A6112D6EF25}" type="presOf" srcId="{7A2CE656-6E76-43A2-8057-EC63DC1ADF84}" destId="{84D47D3A-3F84-4DA7-A3ED-5BF010483135}" srcOrd="0" destOrd="0" presId="urn:microsoft.com/office/officeart/2008/layout/LinedList"/>
    <dgm:cxn modelId="{A6D30744-A728-4DCA-B2A7-2DBC55AD0BB3}" srcId="{983940B1-BE47-4476-A362-485FD231A11F}" destId="{E9230E95-11C7-4008-AFF0-C7D663FDD5AF}" srcOrd="0" destOrd="0" parTransId="{138315A1-9BD9-4E14-976B-B70F1C8CA25B}" sibTransId="{ED49F34A-1B5C-4AE9-8E22-94D7A9851DAD}"/>
    <dgm:cxn modelId="{7D729D46-5DAC-49A0-9C49-5F4CE8E584EA}" srcId="{983940B1-BE47-4476-A362-485FD231A11F}" destId="{65A1678A-8F7A-412A-BDF1-36ACC8AD7BEF}" srcOrd="1" destOrd="0" parTransId="{18EB57B5-7C7A-481B-9028-53CD3912D310}" sibTransId="{FB8A9CD9-0B43-4A4E-8112-14D4CD80E4D1}"/>
    <dgm:cxn modelId="{BE052C6F-E1BE-47E2-AF5A-F753C79050A4}" type="presOf" srcId="{983940B1-BE47-4476-A362-485FD231A11F}" destId="{197CB370-294E-4D71-B0AE-48D685CEBA80}" srcOrd="0" destOrd="0" presId="urn:microsoft.com/office/officeart/2008/layout/LinedList"/>
    <dgm:cxn modelId="{4AD5129A-C2D5-4041-B6C2-5F9BBF32D147}" type="presOf" srcId="{E9230E95-11C7-4008-AFF0-C7D663FDD5AF}" destId="{3756D836-5E0A-40F5-A635-6F5546DC7170}" srcOrd="0" destOrd="0" presId="urn:microsoft.com/office/officeart/2008/layout/LinedList"/>
    <dgm:cxn modelId="{6C21637F-CEED-4F6C-B1CD-64AFF7F4B48F}" type="presParOf" srcId="{197CB370-294E-4D71-B0AE-48D685CEBA80}" destId="{D55FEF93-07C9-4E71-8518-58F3A5D639A8}" srcOrd="0" destOrd="0" presId="urn:microsoft.com/office/officeart/2008/layout/LinedList"/>
    <dgm:cxn modelId="{2A7050CB-7665-422F-9176-9E6628E8CB7E}" type="presParOf" srcId="{197CB370-294E-4D71-B0AE-48D685CEBA80}" destId="{879E3650-6029-4D03-BBB9-098C3145EFAB}" srcOrd="1" destOrd="0" presId="urn:microsoft.com/office/officeart/2008/layout/LinedList"/>
    <dgm:cxn modelId="{7EBEF9A4-F668-436B-B633-D01219E05DDA}" type="presParOf" srcId="{879E3650-6029-4D03-BBB9-098C3145EFAB}" destId="{3756D836-5E0A-40F5-A635-6F5546DC7170}" srcOrd="0" destOrd="0" presId="urn:microsoft.com/office/officeart/2008/layout/LinedList"/>
    <dgm:cxn modelId="{EF582943-12F7-474F-AB03-1881D4A2BCE7}" type="presParOf" srcId="{879E3650-6029-4D03-BBB9-098C3145EFAB}" destId="{80E348FD-4F91-411F-A65D-715509B78E90}" srcOrd="1" destOrd="0" presId="urn:microsoft.com/office/officeart/2008/layout/LinedList"/>
    <dgm:cxn modelId="{476F0F14-3EDB-45BE-AE77-DB9F5C3A7CDE}" type="presParOf" srcId="{197CB370-294E-4D71-B0AE-48D685CEBA80}" destId="{B76A9C5F-51EE-4A07-B574-EAEACCF987EA}" srcOrd="2" destOrd="0" presId="urn:microsoft.com/office/officeart/2008/layout/LinedList"/>
    <dgm:cxn modelId="{43E684E0-9674-4703-88F9-F5409D84C32C}" type="presParOf" srcId="{197CB370-294E-4D71-B0AE-48D685CEBA80}" destId="{D4DB734B-0432-4A8E-A647-0BBEF0D496D4}" srcOrd="3" destOrd="0" presId="urn:microsoft.com/office/officeart/2008/layout/LinedList"/>
    <dgm:cxn modelId="{35CE0EA2-7408-4917-B90A-9302A995C57D}" type="presParOf" srcId="{D4DB734B-0432-4A8E-A647-0BBEF0D496D4}" destId="{14DB9126-6646-4316-9CDC-23E5CBA3CE4D}" srcOrd="0" destOrd="0" presId="urn:microsoft.com/office/officeart/2008/layout/LinedList"/>
    <dgm:cxn modelId="{E430036D-5195-4B3C-B8D6-FE59C8FEA212}" type="presParOf" srcId="{D4DB734B-0432-4A8E-A647-0BBEF0D496D4}" destId="{26604FCB-4B55-4EB7-AC25-531E56029087}" srcOrd="1" destOrd="0" presId="urn:microsoft.com/office/officeart/2008/layout/LinedList"/>
    <dgm:cxn modelId="{D78B6B13-8B00-4544-B336-1431CC758B90}" type="presParOf" srcId="{197CB370-294E-4D71-B0AE-48D685CEBA80}" destId="{000A0954-5A0E-420D-8C49-01FD8A7CC84E}" srcOrd="4" destOrd="0" presId="urn:microsoft.com/office/officeart/2008/layout/LinedList"/>
    <dgm:cxn modelId="{CBB91BA9-20B1-42B6-B645-F0F905683AD4}" type="presParOf" srcId="{197CB370-294E-4D71-B0AE-48D685CEBA80}" destId="{63F3CF15-8EE8-430B-A9F1-0CC934DB4614}" srcOrd="5" destOrd="0" presId="urn:microsoft.com/office/officeart/2008/layout/LinedList"/>
    <dgm:cxn modelId="{8772F316-EA0D-486D-BB2F-2BE9F27750E6}" type="presParOf" srcId="{63F3CF15-8EE8-430B-A9F1-0CC934DB4614}" destId="{84D47D3A-3F84-4DA7-A3ED-5BF010483135}" srcOrd="0" destOrd="0" presId="urn:microsoft.com/office/officeart/2008/layout/LinedList"/>
    <dgm:cxn modelId="{5B6B3FA7-463B-465D-891F-A44D06D2EC87}" type="presParOf" srcId="{63F3CF15-8EE8-430B-A9F1-0CC934DB4614}" destId="{11BBCC47-1CCD-4584-9244-F82139BD297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FEF93-07C9-4E71-8518-58F3A5D639A8}">
      <dsp:nvSpPr>
        <dsp:cNvPr id="0" name=""/>
        <dsp:cNvSpPr/>
      </dsp:nvSpPr>
      <dsp:spPr>
        <a:xfrm>
          <a:off x="0" y="1507"/>
          <a:ext cx="9625383"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56D836-5E0A-40F5-A635-6F5546DC7170}">
      <dsp:nvSpPr>
        <dsp:cNvPr id="0" name=""/>
        <dsp:cNvSpPr/>
      </dsp:nvSpPr>
      <dsp:spPr>
        <a:xfrm>
          <a:off x="0" y="1507"/>
          <a:ext cx="9625383" cy="1027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0" i="0" kern="1200" dirty="0"/>
            <a:t>Representation </a:t>
          </a:r>
          <a:endParaRPr lang="en-US" sz="4900" kern="1200" dirty="0"/>
        </a:p>
      </dsp:txBody>
      <dsp:txXfrm>
        <a:off x="0" y="1507"/>
        <a:ext cx="9625383" cy="1027815"/>
      </dsp:txXfrm>
    </dsp:sp>
    <dsp:sp modelId="{B76A9C5F-51EE-4A07-B574-EAEACCF987EA}">
      <dsp:nvSpPr>
        <dsp:cNvPr id="0" name=""/>
        <dsp:cNvSpPr/>
      </dsp:nvSpPr>
      <dsp:spPr>
        <a:xfrm>
          <a:off x="0" y="1029322"/>
          <a:ext cx="9625383" cy="0"/>
        </a:xfrm>
        <a:prstGeom prst="line">
          <a:avLst/>
        </a:prstGeom>
        <a:solidFill>
          <a:schemeClr val="accent5">
            <a:hueOff val="1219212"/>
            <a:satOff val="-9721"/>
            <a:lumOff val="-7353"/>
            <a:alphaOff val="0"/>
          </a:schemeClr>
        </a:solidFill>
        <a:ln w="19050" cap="rnd" cmpd="sng" algn="ctr">
          <a:solidFill>
            <a:schemeClr val="accent5">
              <a:hueOff val="1219212"/>
              <a:satOff val="-9721"/>
              <a:lumOff val="-73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DB9126-6646-4316-9CDC-23E5CBA3CE4D}">
      <dsp:nvSpPr>
        <dsp:cNvPr id="0" name=""/>
        <dsp:cNvSpPr/>
      </dsp:nvSpPr>
      <dsp:spPr>
        <a:xfrm>
          <a:off x="0" y="1029322"/>
          <a:ext cx="9625383" cy="1027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0" i="0" kern="1200" dirty="0"/>
            <a:t>Expression</a:t>
          </a:r>
          <a:endParaRPr lang="en-US" sz="4900" kern="1200" dirty="0"/>
        </a:p>
      </dsp:txBody>
      <dsp:txXfrm>
        <a:off x="0" y="1029322"/>
        <a:ext cx="9625383" cy="1027815"/>
      </dsp:txXfrm>
    </dsp:sp>
    <dsp:sp modelId="{000A0954-5A0E-420D-8C49-01FD8A7CC84E}">
      <dsp:nvSpPr>
        <dsp:cNvPr id="0" name=""/>
        <dsp:cNvSpPr/>
      </dsp:nvSpPr>
      <dsp:spPr>
        <a:xfrm>
          <a:off x="0" y="2057138"/>
          <a:ext cx="9625383" cy="0"/>
        </a:xfrm>
        <a:prstGeom prst="line">
          <a:avLst/>
        </a:prstGeom>
        <a:solidFill>
          <a:schemeClr val="accent5">
            <a:hueOff val="2438425"/>
            <a:satOff val="-19443"/>
            <a:lumOff val="-14705"/>
            <a:alphaOff val="0"/>
          </a:schemeClr>
        </a:solidFill>
        <a:ln w="19050" cap="rnd" cmpd="sng" algn="ctr">
          <a:solidFill>
            <a:schemeClr val="accent5">
              <a:hueOff val="2438425"/>
              <a:satOff val="-19443"/>
              <a:lumOff val="-147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D47D3A-3F84-4DA7-A3ED-5BF010483135}">
      <dsp:nvSpPr>
        <dsp:cNvPr id="0" name=""/>
        <dsp:cNvSpPr/>
      </dsp:nvSpPr>
      <dsp:spPr>
        <a:xfrm>
          <a:off x="0" y="2057138"/>
          <a:ext cx="9625383" cy="1027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0" i="0" kern="1200" dirty="0"/>
            <a:t>Engagement</a:t>
          </a:r>
          <a:endParaRPr lang="en-US" sz="4900" kern="1200" dirty="0"/>
        </a:p>
      </dsp:txBody>
      <dsp:txXfrm>
        <a:off x="0" y="2057138"/>
        <a:ext cx="9625383" cy="102781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686BCA-1CDF-4FED-B892-9F80051B32A1}" type="datetimeFigureOut">
              <a:rPr lang="en-US" smtClean="0"/>
              <a:t>4/15/2024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9E313-2624-4678-B696-CA659F1DBDC2}" type="slidenum">
              <a:rPr lang="en-US" smtClean="0"/>
              <a:t>‹#›</a:t>
            </a:fld>
            <a:endParaRPr lang="en-US"/>
          </a:p>
        </p:txBody>
      </p:sp>
    </p:spTree>
    <p:extLst>
      <p:ext uri="{BB962C8B-B14F-4D97-AF65-F5344CB8AC3E}">
        <p14:creationId xmlns:p14="http://schemas.microsoft.com/office/powerpoint/2010/main" val="3064351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9E313-2624-4678-B696-CA659F1DBDC2}" type="slidenum">
              <a:rPr lang="en-US" smtClean="0"/>
              <a:t>1</a:t>
            </a:fld>
            <a:endParaRPr lang="en-US"/>
          </a:p>
        </p:txBody>
      </p:sp>
    </p:spTree>
    <p:extLst>
      <p:ext uri="{BB962C8B-B14F-4D97-AF65-F5344CB8AC3E}">
        <p14:creationId xmlns:p14="http://schemas.microsoft.com/office/powerpoint/2010/main" val="3572475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9E313-2624-4678-B696-CA659F1DBDC2}" type="slidenum">
              <a:rPr lang="en-US" smtClean="0"/>
              <a:t>8</a:t>
            </a:fld>
            <a:endParaRPr lang="en-US"/>
          </a:p>
        </p:txBody>
      </p:sp>
    </p:spTree>
    <p:extLst>
      <p:ext uri="{BB962C8B-B14F-4D97-AF65-F5344CB8AC3E}">
        <p14:creationId xmlns:p14="http://schemas.microsoft.com/office/powerpoint/2010/main" val="34636287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3028400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1555395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4244935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5334A8-494A-4C75-A9D2-5AA9C81C3452}"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273147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5334A8-494A-4C75-A9D2-5AA9C81C3452}" type="datetimeFigureOut">
              <a:rPr lang="en-US" smtClean="0"/>
              <a:t>4/15/2024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53319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5334A8-494A-4C75-A9D2-5AA9C81C3452}" type="datetimeFigureOut">
              <a:rPr lang="en-US" smtClean="0"/>
              <a:t>4/15/2024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377811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5334A8-494A-4C75-A9D2-5AA9C81C3452}" type="datetimeFigureOut">
              <a:rPr lang="en-US" smtClean="0"/>
              <a:t>4/15/2024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2936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5334A8-494A-4C75-A9D2-5AA9C81C3452}"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2883433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5334A8-494A-4C75-A9D2-5AA9C81C3452}"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4062301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5334A8-494A-4C75-A9D2-5AA9C81C3452}"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52602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2839058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3411943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90428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05334A8-494A-4C75-A9D2-5AA9C81C3452}" type="datetimeFigureOut">
              <a:rPr lang="en-US" smtClean="0"/>
              <a:t>4/15/2024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2461364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05334A8-494A-4C75-A9D2-5AA9C81C3452}" type="datetimeFigureOut">
              <a:rPr lang="en-US" smtClean="0"/>
              <a:t>4/15/2024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3157499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7341583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05334A8-494A-4C75-A9D2-5AA9C81C3452}"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27B1E66-52BB-48D1-9843-0983633BD97E}" type="slidenum">
              <a:rPr lang="en-US" smtClean="0"/>
              <a:t>‹#›</a:t>
            </a:fld>
            <a:endParaRPr lang="en-US"/>
          </a:p>
        </p:txBody>
      </p:sp>
    </p:spTree>
    <p:extLst>
      <p:ext uri="{BB962C8B-B14F-4D97-AF65-F5344CB8AC3E}">
        <p14:creationId xmlns:p14="http://schemas.microsoft.com/office/powerpoint/2010/main" val="3567826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05334A8-494A-4C75-A9D2-5AA9C81C3452}" type="datetimeFigureOut">
              <a:rPr lang="en-US" smtClean="0"/>
              <a:t>4/15/2024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E27B1E66-52BB-48D1-9843-0983633BD97E}" type="slidenum">
              <a:rPr lang="en-US" smtClean="0"/>
              <a:t>‹#›</a:t>
            </a:fld>
            <a:endParaRPr lang="en-US"/>
          </a:p>
        </p:txBody>
      </p:sp>
    </p:spTree>
    <p:extLst>
      <p:ext uri="{BB962C8B-B14F-4D97-AF65-F5344CB8AC3E}">
        <p14:creationId xmlns:p14="http://schemas.microsoft.com/office/powerpoint/2010/main" val="1098848075"/>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 id="2147483994" r:id="rId13"/>
    <p:sldLayoutId id="2147483995" r:id="rId14"/>
    <p:sldLayoutId id="2147483996" r:id="rId15"/>
    <p:sldLayoutId id="2147483997" r:id="rId16"/>
    <p:sldLayoutId id="2147483998"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washington.edu/doit/equal-access-universal-design-instructi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universaldesign.ie/about-universal-desig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2"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14" name="Rectangle 13">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descr="Universal Design For Learning &amp; Instruction">
            <a:extLst>
              <a:ext uri="{FF2B5EF4-FFF2-40B4-BE49-F238E27FC236}">
                <a16:creationId xmlns:a16="http://schemas.microsoft.com/office/drawing/2014/main" id="{6EDA61B5-01D5-0190-D6D5-62626DDD2D30}"/>
              </a:ext>
            </a:extLst>
          </p:cNvPr>
          <p:cNvSpPr>
            <a:spLocks noGrp="1"/>
          </p:cNvSpPr>
          <p:nvPr>
            <p:ph type="ctrTitle"/>
          </p:nvPr>
        </p:nvSpPr>
        <p:spPr>
          <a:xfrm>
            <a:off x="1683171" y="1143000"/>
            <a:ext cx="8825658" cy="3389217"/>
          </a:xfrm>
        </p:spPr>
        <p:txBody>
          <a:bodyPr anchor="ctr">
            <a:normAutofit/>
          </a:bodyPr>
          <a:lstStyle/>
          <a:p>
            <a:pPr algn="ctr"/>
            <a:r>
              <a:rPr lang="en-US" sz="6600" dirty="0">
                <a:solidFill>
                  <a:srgbClr val="FFFFFF"/>
                </a:solidFill>
                <a:latin typeface="Arial" panose="020B0604020202020204" pitchFamily="34" charset="0"/>
                <a:cs typeface="Arial" panose="020B0604020202020204" pitchFamily="34" charset="0"/>
              </a:rPr>
              <a:t>Universal Design For Learning &amp; Instruction</a:t>
            </a:r>
          </a:p>
        </p:txBody>
      </p:sp>
      <p:sp>
        <p:nvSpPr>
          <p:cNvPr id="3" name="Subtitle 2" descr="An Equal Access Approach for All &#10;">
            <a:extLst>
              <a:ext uri="{FF2B5EF4-FFF2-40B4-BE49-F238E27FC236}">
                <a16:creationId xmlns:a16="http://schemas.microsoft.com/office/drawing/2014/main" id="{66DECFD7-52B1-C239-675C-203BBD92B9DA}"/>
              </a:ext>
            </a:extLst>
          </p:cNvPr>
          <p:cNvSpPr>
            <a:spLocks noGrp="1"/>
          </p:cNvSpPr>
          <p:nvPr>
            <p:ph type="subTitle" idx="1"/>
          </p:nvPr>
        </p:nvSpPr>
        <p:spPr>
          <a:xfrm>
            <a:off x="1683171" y="5240851"/>
            <a:ext cx="8825658" cy="828932"/>
          </a:xfrm>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An Equal Access Approach for All </a:t>
            </a:r>
          </a:p>
        </p:txBody>
      </p:sp>
    </p:spTree>
    <p:extLst>
      <p:ext uri="{BB962C8B-B14F-4D97-AF65-F5344CB8AC3E}">
        <p14:creationId xmlns:p14="http://schemas.microsoft.com/office/powerpoint/2010/main" val="3635394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earning Objectives">
            <a:extLst>
              <a:ext uri="{FF2B5EF4-FFF2-40B4-BE49-F238E27FC236}">
                <a16:creationId xmlns:a16="http://schemas.microsoft.com/office/drawing/2014/main" id="{CFD3F858-B801-9ED6-CA2E-B4279B8CCBF6}"/>
              </a:ext>
            </a:extLst>
          </p:cNvPr>
          <p:cNvSpPr>
            <a:spLocks noGrp="1"/>
          </p:cNvSpPr>
          <p:nvPr>
            <p:ph type="title"/>
          </p:nvPr>
        </p:nvSpPr>
        <p:spPr/>
        <p:txBody>
          <a:bodyPr/>
          <a:lstStyle/>
          <a:p>
            <a:r>
              <a:rPr lang="en-US" dirty="0"/>
              <a:t>Learning Objectives</a:t>
            </a:r>
          </a:p>
        </p:txBody>
      </p:sp>
      <p:sp>
        <p:nvSpPr>
          <p:cNvPr id="3" name="Content Placeholder 2" descr="Learners will be able to identify and differentiate:&#10;Universal Design&#10;Universal Design for Learning&#10;Universal Design for Instruction&#10;">
            <a:extLst>
              <a:ext uri="{FF2B5EF4-FFF2-40B4-BE49-F238E27FC236}">
                <a16:creationId xmlns:a16="http://schemas.microsoft.com/office/drawing/2014/main" id="{A75C552F-4552-7C20-8168-B394D10FDA5D}"/>
              </a:ext>
            </a:extLst>
          </p:cNvPr>
          <p:cNvSpPr>
            <a:spLocks noGrp="1"/>
          </p:cNvSpPr>
          <p:nvPr>
            <p:ph idx="1"/>
          </p:nvPr>
        </p:nvSpPr>
        <p:spPr/>
        <p:txBody>
          <a:bodyPr/>
          <a:lstStyle/>
          <a:p>
            <a:r>
              <a:rPr lang="en-US" sz="3200" dirty="0"/>
              <a:t>Learners will be able to identify and differentiate:</a:t>
            </a:r>
          </a:p>
          <a:p>
            <a:pPr lvl="1"/>
            <a:r>
              <a:rPr lang="en-US" sz="2800" dirty="0"/>
              <a:t>Universal Design</a:t>
            </a:r>
          </a:p>
          <a:p>
            <a:pPr lvl="1"/>
            <a:r>
              <a:rPr lang="en-US" sz="2800" dirty="0"/>
              <a:t>Universal Design for Learning</a:t>
            </a:r>
          </a:p>
          <a:p>
            <a:pPr lvl="1"/>
            <a:r>
              <a:rPr lang="en-US" sz="2800" dirty="0"/>
              <a:t>Universal Design for Instruction</a:t>
            </a:r>
          </a:p>
        </p:txBody>
      </p:sp>
    </p:spTree>
    <p:extLst>
      <p:ext uri="{BB962C8B-B14F-4D97-AF65-F5344CB8AC3E}">
        <p14:creationId xmlns:p14="http://schemas.microsoft.com/office/powerpoint/2010/main" val="241675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at is Universal Design?">
            <a:extLst>
              <a:ext uri="{FF2B5EF4-FFF2-40B4-BE49-F238E27FC236}">
                <a16:creationId xmlns:a16="http://schemas.microsoft.com/office/drawing/2014/main" id="{DC4DDF52-734E-C28B-46FE-14D78BFC1A2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What is Universal Design?</a:t>
            </a:r>
          </a:p>
        </p:txBody>
      </p:sp>
      <p:sp>
        <p:nvSpPr>
          <p:cNvPr id="3" name="Content Placeholder 2" descr="Universal Design (UD) is a design approach that creates products that are usable and accessible to all, regardless of a person’s unique characteristics or disabilities.&#10;&#10;These characteristics can include physical, visual, auditory, or cognitive disabilities, language barriers, and more.&#10;">
            <a:extLst>
              <a:ext uri="{FF2B5EF4-FFF2-40B4-BE49-F238E27FC236}">
                <a16:creationId xmlns:a16="http://schemas.microsoft.com/office/drawing/2014/main" id="{4F278B9E-5CF1-EFB0-DAF0-A2D9A8BCC017}"/>
              </a:ext>
            </a:extLst>
          </p:cNvPr>
          <p:cNvSpPr>
            <a:spLocks noGrp="1"/>
          </p:cNvSpPr>
          <p:nvPr>
            <p:ph idx="1"/>
          </p:nvPr>
        </p:nvSpPr>
        <p:spPr/>
        <p:txBody>
          <a:bodyPr>
            <a:normAutofit fontScale="92500" lnSpcReduction="20000"/>
          </a:bodyPr>
          <a:lstStyle/>
          <a:p>
            <a:r>
              <a:rPr lang="en-US" sz="3200" dirty="0">
                <a:latin typeface="Arial" panose="020B0604020202020204" pitchFamily="34" charset="0"/>
                <a:cs typeface="Arial" panose="020B0604020202020204" pitchFamily="34" charset="0"/>
              </a:rPr>
              <a:t>Universal Design (UD) is a design approach that creates products that are usable and accessible to </a:t>
            </a:r>
            <a:r>
              <a:rPr lang="en-US" sz="3200" b="1" i="1" u="sng" dirty="0">
                <a:latin typeface="Arial" panose="020B0604020202020204" pitchFamily="34" charset="0"/>
                <a:cs typeface="Arial" panose="020B0604020202020204" pitchFamily="34" charset="0"/>
              </a:rPr>
              <a:t>all</a:t>
            </a:r>
            <a:r>
              <a:rPr lang="en-US" sz="3200" dirty="0">
                <a:latin typeface="Arial" panose="020B0604020202020204" pitchFamily="34" charset="0"/>
                <a:cs typeface="Arial" panose="020B0604020202020204" pitchFamily="34" charset="0"/>
              </a:rPr>
              <a:t>, regardless of a person’s unique characteristics or disabilities.</a:t>
            </a:r>
          </a:p>
          <a:p>
            <a:endParaRPr lang="en-US" sz="3200" dirty="0">
              <a:latin typeface="Arial" panose="020B0604020202020204" pitchFamily="34" charset="0"/>
              <a:cs typeface="Arial" panose="020B0604020202020204" pitchFamily="34" charset="0"/>
            </a:endParaRPr>
          </a:p>
          <a:p>
            <a:pPr lvl="1"/>
            <a:r>
              <a:rPr lang="en-US" sz="3000" dirty="0">
                <a:latin typeface="Arial" panose="020B0604020202020204" pitchFamily="34" charset="0"/>
                <a:cs typeface="Arial" panose="020B0604020202020204" pitchFamily="34" charset="0"/>
              </a:rPr>
              <a:t>These characteristics can include physical, visual, auditory, or cognitive disabilities, language barriers, and more.</a:t>
            </a:r>
          </a:p>
        </p:txBody>
      </p:sp>
    </p:spTree>
    <p:extLst>
      <p:ext uri="{BB962C8B-B14F-4D97-AF65-F5344CB8AC3E}">
        <p14:creationId xmlns:p14="http://schemas.microsoft.com/office/powerpoint/2010/main" val="219299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 goal of Universal Design">
            <a:extLst>
              <a:ext uri="{FF2B5EF4-FFF2-40B4-BE49-F238E27FC236}">
                <a16:creationId xmlns:a16="http://schemas.microsoft.com/office/drawing/2014/main" id="{B3D0172B-11BA-ED96-AE38-0060F372F952}"/>
              </a:ext>
            </a:extLst>
          </p:cNvPr>
          <p:cNvSpPr>
            <a:spLocks noGrp="1"/>
          </p:cNvSpPr>
          <p:nvPr>
            <p:ph type="title"/>
          </p:nvPr>
        </p:nvSpPr>
        <p:spPr/>
        <p:txBody>
          <a:bodyPr/>
          <a:lstStyle/>
          <a:p>
            <a:r>
              <a:rPr lang="en-US" dirty="0"/>
              <a:t>The goal of Universal Design</a:t>
            </a:r>
          </a:p>
        </p:txBody>
      </p:sp>
      <p:sp>
        <p:nvSpPr>
          <p:cNvPr id="3" name="Content Placeholder 2" descr="Is to ensure that the maximum amount of people can access and use the environment created&#10;Whether it be a physical space, a learning space, a workspace, a tool or a service.&#10;&#10;Nobody should be excluded from being able to access/participate!&#10;">
            <a:extLst>
              <a:ext uri="{FF2B5EF4-FFF2-40B4-BE49-F238E27FC236}">
                <a16:creationId xmlns:a16="http://schemas.microsoft.com/office/drawing/2014/main" id="{207885DB-234A-6227-DFF0-92567A1C49AD}"/>
              </a:ext>
            </a:extLst>
          </p:cNvPr>
          <p:cNvSpPr>
            <a:spLocks noGrp="1"/>
          </p:cNvSpPr>
          <p:nvPr>
            <p:ph idx="1"/>
          </p:nvPr>
        </p:nvSpPr>
        <p:spPr>
          <a:xfrm>
            <a:off x="535523" y="2468032"/>
            <a:ext cx="7023517" cy="3981536"/>
          </a:xfrm>
        </p:spPr>
        <p:txBody>
          <a:bodyPr>
            <a:normAutofit fontScale="92500" lnSpcReduction="10000"/>
          </a:bodyPr>
          <a:lstStyle/>
          <a:p>
            <a:r>
              <a:rPr lang="en-US" sz="3200" dirty="0"/>
              <a:t>Is to ensure that the maximum amount of people can access and use the environment created</a:t>
            </a:r>
          </a:p>
          <a:p>
            <a:pPr lvl="1"/>
            <a:r>
              <a:rPr lang="en-US" sz="3000" dirty="0"/>
              <a:t>Whether it be a physical space, a learning space, a workspace, a tool or a service.</a:t>
            </a:r>
          </a:p>
          <a:p>
            <a:pPr lvl="1"/>
            <a:endParaRPr lang="en-US" dirty="0"/>
          </a:p>
          <a:p>
            <a:pPr lvl="1"/>
            <a:r>
              <a:rPr lang="en-US" sz="3000" dirty="0"/>
              <a:t>Nobody should be excluded from being able to access/participate!</a:t>
            </a:r>
          </a:p>
        </p:txBody>
      </p:sp>
      <p:pic>
        <p:nvPicPr>
          <p:cNvPr id="6" name="Picture 5" descr="A person in a wheelchair using a computer while wearing headphones">
            <a:extLst>
              <a:ext uri="{FF2B5EF4-FFF2-40B4-BE49-F238E27FC236}">
                <a16:creationId xmlns:a16="http://schemas.microsoft.com/office/drawing/2014/main" id="{9251C108-53B0-E088-AE2C-94C60C7B8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7981" y="2577760"/>
            <a:ext cx="4286081" cy="2856271"/>
          </a:xfrm>
          <a:prstGeom prst="rect">
            <a:avLst/>
          </a:prstGeom>
        </p:spPr>
      </p:pic>
      <p:sp>
        <p:nvSpPr>
          <p:cNvPr id="8" name="TextBox 7" descr="A person in a wheelchair using a computer while wearing headphones">
            <a:extLst>
              <a:ext uri="{FF2B5EF4-FFF2-40B4-BE49-F238E27FC236}">
                <a16:creationId xmlns:a16="http://schemas.microsoft.com/office/drawing/2014/main" id="{A95A18DC-6B06-BB58-8AC6-821A0670B372}"/>
              </a:ext>
            </a:extLst>
          </p:cNvPr>
          <p:cNvSpPr txBox="1"/>
          <p:nvPr/>
        </p:nvSpPr>
        <p:spPr>
          <a:xfrm>
            <a:off x="7687982" y="5434031"/>
            <a:ext cx="4286081" cy="646331"/>
          </a:xfrm>
          <a:prstGeom prst="rect">
            <a:avLst/>
          </a:prstGeom>
          <a:noFill/>
        </p:spPr>
        <p:txBody>
          <a:bodyPr wrap="square" rtlCol="0">
            <a:spAutoFit/>
          </a:bodyPr>
          <a:lstStyle/>
          <a:p>
            <a:r>
              <a:rPr lang="en-US" dirty="0"/>
              <a:t>A person in a wheelchair using a computer while wearing headphones</a:t>
            </a:r>
          </a:p>
        </p:txBody>
      </p:sp>
    </p:spTree>
    <p:extLst>
      <p:ext uri="{BB962C8B-B14F-4D97-AF65-F5344CB8AC3E}">
        <p14:creationId xmlns:p14="http://schemas.microsoft.com/office/powerpoint/2010/main" val="1186318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ow do we achieve this “Universal Design”?">
            <a:extLst>
              <a:ext uri="{FF2B5EF4-FFF2-40B4-BE49-F238E27FC236}">
                <a16:creationId xmlns:a16="http://schemas.microsoft.com/office/drawing/2014/main" id="{B3D0172B-11BA-ED96-AE38-0060F372F952}"/>
              </a:ext>
            </a:extLst>
          </p:cNvPr>
          <p:cNvSpPr>
            <a:spLocks noGrp="1"/>
          </p:cNvSpPr>
          <p:nvPr>
            <p:ph type="title"/>
          </p:nvPr>
        </p:nvSpPr>
        <p:spPr/>
        <p:txBody>
          <a:bodyPr>
            <a:normAutofit fontScale="90000"/>
          </a:bodyPr>
          <a:lstStyle/>
          <a:p>
            <a:r>
              <a:rPr lang="en-US" dirty="0"/>
              <a:t>How do we achieve this “Universal Design”?</a:t>
            </a:r>
          </a:p>
        </p:txBody>
      </p:sp>
      <p:sp>
        <p:nvSpPr>
          <p:cNvPr id="3" name="Content Placeholder 2" descr="First: understand the diversity of people.&#10;When we consider the wide range of people, we can design with inclusivity in mind and create environments that are accessible and understandable to all regardless of age, size, or disability&#10;&#10;The Universal Design Institute has developed 7 principles to assist in this process">
            <a:extLst>
              <a:ext uri="{FF2B5EF4-FFF2-40B4-BE49-F238E27FC236}">
                <a16:creationId xmlns:a16="http://schemas.microsoft.com/office/drawing/2014/main" id="{207885DB-234A-6227-DFF0-92567A1C49AD}"/>
              </a:ext>
            </a:extLst>
          </p:cNvPr>
          <p:cNvSpPr>
            <a:spLocks noGrp="1"/>
          </p:cNvSpPr>
          <p:nvPr>
            <p:ph idx="1"/>
          </p:nvPr>
        </p:nvSpPr>
        <p:spPr>
          <a:xfrm>
            <a:off x="1154954" y="2359741"/>
            <a:ext cx="8825659" cy="4139381"/>
          </a:xfrm>
        </p:spPr>
        <p:txBody>
          <a:bodyPr>
            <a:normAutofit fontScale="85000" lnSpcReduction="10000"/>
          </a:bodyPr>
          <a:lstStyle/>
          <a:p>
            <a:r>
              <a:rPr lang="en-US" sz="4100" dirty="0"/>
              <a:t>First: understand the diversity of people.</a:t>
            </a:r>
          </a:p>
          <a:p>
            <a:pPr lvl="1"/>
            <a:r>
              <a:rPr lang="en-US" sz="3300" dirty="0"/>
              <a:t>When we consider the wide range of people, we can design with inclusivity in mind and create environments that are accessible and understandable to </a:t>
            </a:r>
            <a:r>
              <a:rPr lang="en-US" sz="3300" b="1" i="1" u="sng" dirty="0"/>
              <a:t>all</a:t>
            </a:r>
            <a:r>
              <a:rPr lang="en-US" sz="3300" dirty="0"/>
              <a:t> regardless of age, size, or disability</a:t>
            </a:r>
          </a:p>
          <a:p>
            <a:endParaRPr lang="en-US" dirty="0"/>
          </a:p>
          <a:p>
            <a:r>
              <a:rPr lang="en-US" sz="3300" dirty="0"/>
              <a:t>The Universal Design Institute has developed 7 principles to assist in this process</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120767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 7 Universal Design Principles">
            <a:extLst>
              <a:ext uri="{FF2B5EF4-FFF2-40B4-BE49-F238E27FC236}">
                <a16:creationId xmlns:a16="http://schemas.microsoft.com/office/drawing/2014/main" id="{0FAB8DCF-E28F-0678-9F4D-F2AD2CF2533A}"/>
              </a:ext>
            </a:extLst>
          </p:cNvPr>
          <p:cNvSpPr>
            <a:spLocks noGrp="1"/>
          </p:cNvSpPr>
          <p:nvPr>
            <p:ph type="title"/>
          </p:nvPr>
        </p:nvSpPr>
        <p:spPr/>
        <p:txBody>
          <a:bodyPr/>
          <a:lstStyle/>
          <a:p>
            <a:r>
              <a:rPr lang="en-US" dirty="0"/>
              <a:t>The 7 Universal Design Principles</a:t>
            </a:r>
          </a:p>
        </p:txBody>
      </p:sp>
      <p:sp>
        <p:nvSpPr>
          <p:cNvPr id="3" name="Content Placeholder 2" descr="Equitable Use &#10;Flexibility in Use&#10;Simple and Intuitive Use&#10;Perceptible Information&#10;Tolerance for Error&#10;Low Physical Effort&#10;Size and Space for Approach and Use&#10;">
            <a:extLst>
              <a:ext uri="{FF2B5EF4-FFF2-40B4-BE49-F238E27FC236}">
                <a16:creationId xmlns:a16="http://schemas.microsoft.com/office/drawing/2014/main" id="{0B78606D-3C20-3945-3B39-6FFE2F3D6108}"/>
              </a:ext>
            </a:extLst>
          </p:cNvPr>
          <p:cNvSpPr>
            <a:spLocks noGrp="1"/>
          </p:cNvSpPr>
          <p:nvPr>
            <p:ph idx="1"/>
          </p:nvPr>
        </p:nvSpPr>
        <p:spPr/>
        <p:txBody>
          <a:bodyPr>
            <a:normAutofit fontScale="92500" lnSpcReduction="20000"/>
          </a:bodyPr>
          <a:lstStyle/>
          <a:p>
            <a:pPr marL="914400" lvl="1" indent="-457200">
              <a:buFont typeface="+mj-lt"/>
              <a:buAutoNum type="arabicPeriod"/>
            </a:pPr>
            <a:r>
              <a:rPr lang="en-US" sz="3000" dirty="0"/>
              <a:t>Equitable Use </a:t>
            </a:r>
          </a:p>
          <a:p>
            <a:pPr marL="914400" lvl="1" indent="-457200">
              <a:buFont typeface="+mj-lt"/>
              <a:buAutoNum type="arabicPeriod"/>
            </a:pPr>
            <a:r>
              <a:rPr lang="en-US" sz="3000" dirty="0"/>
              <a:t>Flexibility in Use</a:t>
            </a:r>
          </a:p>
          <a:p>
            <a:pPr marL="914400" lvl="1" indent="-457200">
              <a:buFont typeface="+mj-lt"/>
              <a:buAutoNum type="arabicPeriod"/>
            </a:pPr>
            <a:r>
              <a:rPr lang="en-US" sz="3000" dirty="0"/>
              <a:t>Simple and Intuitive Use</a:t>
            </a:r>
          </a:p>
          <a:p>
            <a:pPr marL="914400" lvl="1" indent="-457200">
              <a:buFont typeface="+mj-lt"/>
              <a:buAutoNum type="arabicPeriod"/>
            </a:pPr>
            <a:r>
              <a:rPr lang="en-US" sz="3000" dirty="0"/>
              <a:t>Perceptible Information</a:t>
            </a:r>
          </a:p>
          <a:p>
            <a:pPr marL="914400" lvl="1" indent="-457200">
              <a:buFont typeface="+mj-lt"/>
              <a:buAutoNum type="arabicPeriod"/>
            </a:pPr>
            <a:r>
              <a:rPr lang="en-US" sz="3000" dirty="0"/>
              <a:t>Tolerance for Error</a:t>
            </a:r>
          </a:p>
          <a:p>
            <a:pPr marL="914400" lvl="1" indent="-457200">
              <a:buFont typeface="+mj-lt"/>
              <a:buAutoNum type="arabicPeriod"/>
            </a:pPr>
            <a:r>
              <a:rPr lang="en-US" sz="3000" dirty="0"/>
              <a:t>Low Physical Effort</a:t>
            </a:r>
          </a:p>
          <a:p>
            <a:pPr marL="914400" lvl="1" indent="-457200">
              <a:buFont typeface="+mj-lt"/>
              <a:buAutoNum type="arabicPeriod"/>
            </a:pPr>
            <a:r>
              <a:rPr lang="en-US" sz="3000" dirty="0"/>
              <a:t>Size and Space for Approach and Use</a:t>
            </a:r>
          </a:p>
        </p:txBody>
      </p:sp>
    </p:spTree>
    <p:extLst>
      <p:ext uri="{BB962C8B-B14F-4D97-AF65-F5344CB8AC3E}">
        <p14:creationId xmlns:p14="http://schemas.microsoft.com/office/powerpoint/2010/main" val="2022667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Universal Design for Learning (UDL)">
            <a:extLst>
              <a:ext uri="{FF2B5EF4-FFF2-40B4-BE49-F238E27FC236}">
                <a16:creationId xmlns:a16="http://schemas.microsoft.com/office/drawing/2014/main" id="{0FAB8DCF-E28F-0678-9F4D-F2AD2CF2533A}"/>
              </a:ext>
            </a:extLst>
          </p:cNvPr>
          <p:cNvSpPr>
            <a:spLocks noGrp="1"/>
          </p:cNvSpPr>
          <p:nvPr>
            <p:ph type="title"/>
          </p:nvPr>
        </p:nvSpPr>
        <p:spPr/>
        <p:txBody>
          <a:bodyPr/>
          <a:lstStyle/>
          <a:p>
            <a:r>
              <a:rPr lang="en-US" dirty="0"/>
              <a:t>Universal Design for Learning (UDL)</a:t>
            </a:r>
          </a:p>
        </p:txBody>
      </p:sp>
      <p:sp>
        <p:nvSpPr>
          <p:cNvPr id="3" name="Content Placeholder 2" descr="What is UDL?&#10;UDL is an approach to instruction that fosters student engagement by presenting information in multiple ways and allowing for diverse avenues of action and expression&#10;">
            <a:extLst>
              <a:ext uri="{FF2B5EF4-FFF2-40B4-BE49-F238E27FC236}">
                <a16:creationId xmlns:a16="http://schemas.microsoft.com/office/drawing/2014/main" id="{0B78606D-3C20-3945-3B39-6FFE2F3D6108}"/>
              </a:ext>
            </a:extLst>
          </p:cNvPr>
          <p:cNvSpPr>
            <a:spLocks noGrp="1"/>
          </p:cNvSpPr>
          <p:nvPr>
            <p:ph idx="1"/>
          </p:nvPr>
        </p:nvSpPr>
        <p:spPr>
          <a:xfrm>
            <a:off x="196597" y="2274316"/>
            <a:ext cx="6411468" cy="3610016"/>
          </a:xfrm>
        </p:spPr>
        <p:txBody>
          <a:bodyPr>
            <a:normAutofit/>
          </a:bodyPr>
          <a:lstStyle/>
          <a:p>
            <a:pPr marL="457200" lvl="1" indent="0">
              <a:buNone/>
            </a:pPr>
            <a:r>
              <a:rPr lang="en-US" sz="2800" dirty="0"/>
              <a:t>What is UDL?</a:t>
            </a:r>
          </a:p>
          <a:p>
            <a:pPr lvl="1"/>
            <a:r>
              <a:rPr lang="en-US" sz="2800" dirty="0"/>
              <a:t>UDL is an approach to instruction that fosters student engagement by presenting information in </a:t>
            </a:r>
            <a:r>
              <a:rPr lang="en-US" sz="2800" b="1" i="1" u="sng" dirty="0"/>
              <a:t>multiple</a:t>
            </a:r>
            <a:r>
              <a:rPr lang="en-US" sz="2800" dirty="0"/>
              <a:t> ways and allowing for diverse avenues of action and expression</a:t>
            </a:r>
          </a:p>
        </p:txBody>
      </p:sp>
      <p:pic>
        <p:nvPicPr>
          <p:cNvPr id="5" name="Picture 4" descr="A group of children in a classroom raising their hand">
            <a:extLst>
              <a:ext uri="{FF2B5EF4-FFF2-40B4-BE49-F238E27FC236}">
                <a16:creationId xmlns:a16="http://schemas.microsoft.com/office/drawing/2014/main" id="{B95A992D-4DC5-E6F6-F36E-7035FD949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1904" y="2455332"/>
            <a:ext cx="5143500" cy="3429000"/>
          </a:xfrm>
          <a:prstGeom prst="rect">
            <a:avLst/>
          </a:prstGeom>
        </p:spPr>
      </p:pic>
      <p:sp>
        <p:nvSpPr>
          <p:cNvPr id="6" name="TextBox 5">
            <a:extLst>
              <a:ext uri="{FF2B5EF4-FFF2-40B4-BE49-F238E27FC236}">
                <a16:creationId xmlns:a16="http://schemas.microsoft.com/office/drawing/2014/main" id="{92BD19BD-5903-50BD-60E2-45A7CB74158E}"/>
              </a:ext>
            </a:extLst>
          </p:cNvPr>
          <p:cNvSpPr txBox="1"/>
          <p:nvPr/>
        </p:nvSpPr>
        <p:spPr>
          <a:xfrm>
            <a:off x="6941574" y="5968182"/>
            <a:ext cx="5053830" cy="338554"/>
          </a:xfrm>
          <a:prstGeom prst="rect">
            <a:avLst/>
          </a:prstGeom>
          <a:noFill/>
        </p:spPr>
        <p:txBody>
          <a:bodyPr wrap="square" rtlCol="0">
            <a:spAutoFit/>
          </a:bodyPr>
          <a:lstStyle/>
          <a:p>
            <a:r>
              <a:rPr lang="en-US" sz="1600" dirty="0"/>
              <a:t>A group of children in a classroom raising their hand</a:t>
            </a:r>
          </a:p>
        </p:txBody>
      </p:sp>
    </p:spTree>
    <p:extLst>
      <p:ext uri="{BB962C8B-B14F-4D97-AF65-F5344CB8AC3E}">
        <p14:creationId xmlns:p14="http://schemas.microsoft.com/office/powerpoint/2010/main" val="2265133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descr="UDL’s Main Principles">
            <a:extLst>
              <a:ext uri="{FF2B5EF4-FFF2-40B4-BE49-F238E27FC236}">
                <a16:creationId xmlns:a16="http://schemas.microsoft.com/office/drawing/2014/main" id="{0FAB8DCF-E28F-0678-9F4D-F2AD2CF2533A}"/>
              </a:ext>
            </a:extLst>
          </p:cNvPr>
          <p:cNvSpPr>
            <a:spLocks noGrp="1"/>
          </p:cNvSpPr>
          <p:nvPr>
            <p:ph type="title"/>
          </p:nvPr>
        </p:nvSpPr>
        <p:spPr>
          <a:xfrm>
            <a:off x="1154954" y="973668"/>
            <a:ext cx="8761413" cy="706964"/>
          </a:xfrm>
        </p:spPr>
        <p:txBody>
          <a:bodyPr>
            <a:normAutofit/>
          </a:bodyPr>
          <a:lstStyle/>
          <a:p>
            <a:r>
              <a:rPr lang="en-US" dirty="0">
                <a:solidFill>
                  <a:srgbClr val="EBEBEB"/>
                </a:solidFill>
              </a:rPr>
              <a:t>UDL’s Main Principles</a:t>
            </a:r>
          </a:p>
        </p:txBody>
      </p:sp>
      <p:graphicFrame>
        <p:nvGraphicFramePr>
          <p:cNvPr id="5" name="Content Placeholder 2" descr="A List of Three words as follows:&#10;Representation, Expression, and Engagement. To the right of the screen is a large text that says &quot;UDL's Main Principles&quot;">
            <a:extLst>
              <a:ext uri="{FF2B5EF4-FFF2-40B4-BE49-F238E27FC236}">
                <a16:creationId xmlns:a16="http://schemas.microsoft.com/office/drawing/2014/main" id="{5CF5E2F4-2ADB-D016-F3C7-E87D81F42E9C}"/>
              </a:ext>
            </a:extLst>
          </p:cNvPr>
          <p:cNvGraphicFramePr>
            <a:graphicFrameLocks noGrp="1"/>
          </p:cNvGraphicFramePr>
          <p:nvPr>
            <p:ph idx="1"/>
            <p:extLst>
              <p:ext uri="{D42A27DB-BD31-4B8C-83A1-F6EECF244321}">
                <p14:modId xmlns:p14="http://schemas.microsoft.com/office/powerpoint/2010/main" val="448966271"/>
              </p:ext>
            </p:extLst>
          </p:nvPr>
        </p:nvGraphicFramePr>
        <p:xfrm>
          <a:off x="1286934" y="2925232"/>
          <a:ext cx="9625383" cy="3086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6778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Universal Design of Instruction (UDI)">
            <a:extLst>
              <a:ext uri="{FF2B5EF4-FFF2-40B4-BE49-F238E27FC236}">
                <a16:creationId xmlns:a16="http://schemas.microsoft.com/office/drawing/2014/main" id="{0FAB8DCF-E28F-0678-9F4D-F2AD2CF2533A}"/>
              </a:ext>
            </a:extLst>
          </p:cNvPr>
          <p:cNvSpPr>
            <a:spLocks noGrp="1"/>
          </p:cNvSpPr>
          <p:nvPr>
            <p:ph type="title"/>
          </p:nvPr>
        </p:nvSpPr>
        <p:spPr/>
        <p:txBody>
          <a:bodyPr/>
          <a:lstStyle/>
          <a:p>
            <a:r>
              <a:rPr lang="en-US" dirty="0"/>
              <a:t>Universal Design of Instruction (UDI)</a:t>
            </a:r>
          </a:p>
        </p:txBody>
      </p:sp>
      <p:sp>
        <p:nvSpPr>
          <p:cNvPr id="3" name="Content Placeholder 2" descr="What is UDI?&#10;UDI is the process of designing instruction to be usable, accessible and inclusive of all people without the need for adaptation or specialized design.&#10;">
            <a:extLst>
              <a:ext uri="{FF2B5EF4-FFF2-40B4-BE49-F238E27FC236}">
                <a16:creationId xmlns:a16="http://schemas.microsoft.com/office/drawing/2014/main" id="{0B78606D-3C20-3945-3B39-6FFE2F3D6108}"/>
              </a:ext>
            </a:extLst>
          </p:cNvPr>
          <p:cNvSpPr>
            <a:spLocks noGrp="1"/>
          </p:cNvSpPr>
          <p:nvPr>
            <p:ph idx="1"/>
          </p:nvPr>
        </p:nvSpPr>
        <p:spPr/>
        <p:txBody>
          <a:bodyPr>
            <a:normAutofit/>
          </a:bodyPr>
          <a:lstStyle/>
          <a:p>
            <a:pPr marL="457200" lvl="1" indent="0">
              <a:buNone/>
            </a:pPr>
            <a:r>
              <a:rPr lang="en-US" sz="2800" dirty="0"/>
              <a:t>What is UDI?</a:t>
            </a:r>
          </a:p>
          <a:p>
            <a:pPr lvl="1"/>
            <a:r>
              <a:rPr lang="en-US" sz="2800" dirty="0"/>
              <a:t>UDI is the process of designing instruction to be usable, accessible and inclusive of all people without the need for adaptation or specialized design.</a:t>
            </a:r>
          </a:p>
        </p:txBody>
      </p:sp>
    </p:spTree>
    <p:extLst>
      <p:ext uri="{BB962C8B-B14F-4D97-AF65-F5344CB8AC3E}">
        <p14:creationId xmlns:p14="http://schemas.microsoft.com/office/powerpoint/2010/main" val="3029571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 UDI Process">
            <a:extLst>
              <a:ext uri="{FF2B5EF4-FFF2-40B4-BE49-F238E27FC236}">
                <a16:creationId xmlns:a16="http://schemas.microsoft.com/office/drawing/2014/main" id="{0FAB8DCF-E28F-0678-9F4D-F2AD2CF2533A}"/>
              </a:ext>
            </a:extLst>
          </p:cNvPr>
          <p:cNvSpPr>
            <a:spLocks noGrp="1"/>
          </p:cNvSpPr>
          <p:nvPr>
            <p:ph type="title"/>
          </p:nvPr>
        </p:nvSpPr>
        <p:spPr/>
        <p:txBody>
          <a:bodyPr/>
          <a:lstStyle/>
          <a:p>
            <a:r>
              <a:rPr lang="en-US" dirty="0"/>
              <a:t>The UDI Process</a:t>
            </a:r>
          </a:p>
        </p:txBody>
      </p:sp>
      <p:sp>
        <p:nvSpPr>
          <p:cNvPr id="3" name="Content Placeholder 2" descr="Identify the course&#10;Consider the diversity of students&#10;Integrate UDI with evidence-based teaching practices&#10;Plan for accommodations&#10;Evaluate/Monitor effectiveness&#10;">
            <a:extLst>
              <a:ext uri="{FF2B5EF4-FFF2-40B4-BE49-F238E27FC236}">
                <a16:creationId xmlns:a16="http://schemas.microsoft.com/office/drawing/2014/main" id="{0B78606D-3C20-3945-3B39-6FFE2F3D6108}"/>
              </a:ext>
            </a:extLst>
          </p:cNvPr>
          <p:cNvSpPr>
            <a:spLocks noGrp="1"/>
          </p:cNvSpPr>
          <p:nvPr>
            <p:ph idx="1"/>
          </p:nvPr>
        </p:nvSpPr>
        <p:spPr/>
        <p:txBody>
          <a:bodyPr>
            <a:normAutofit/>
          </a:bodyPr>
          <a:lstStyle/>
          <a:p>
            <a:pPr lvl="1"/>
            <a:r>
              <a:rPr lang="en-US" sz="2800" dirty="0"/>
              <a:t>Identify the course</a:t>
            </a:r>
          </a:p>
          <a:p>
            <a:pPr lvl="1"/>
            <a:r>
              <a:rPr lang="en-US" sz="2800" dirty="0"/>
              <a:t>Consider the diversity of students</a:t>
            </a:r>
          </a:p>
          <a:p>
            <a:pPr lvl="1"/>
            <a:r>
              <a:rPr lang="en-US" sz="2800" dirty="0"/>
              <a:t>Integrate UDI with evidence-based teaching practices</a:t>
            </a:r>
          </a:p>
          <a:p>
            <a:pPr lvl="1"/>
            <a:r>
              <a:rPr lang="en-US" sz="2800" dirty="0"/>
              <a:t>Plan for accommodations</a:t>
            </a:r>
          </a:p>
          <a:p>
            <a:pPr lvl="1"/>
            <a:r>
              <a:rPr lang="en-US" sz="2800" dirty="0"/>
              <a:t>Evaluate/Monitor effectiveness</a:t>
            </a:r>
          </a:p>
        </p:txBody>
      </p:sp>
    </p:spTree>
    <p:extLst>
      <p:ext uri="{BB962C8B-B14F-4D97-AF65-F5344CB8AC3E}">
        <p14:creationId xmlns:p14="http://schemas.microsoft.com/office/powerpoint/2010/main" val="20013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 UDI Process (website)">
            <a:extLst>
              <a:ext uri="{FF2B5EF4-FFF2-40B4-BE49-F238E27FC236}">
                <a16:creationId xmlns:a16="http://schemas.microsoft.com/office/drawing/2014/main" id="{0FAB8DCF-E28F-0678-9F4D-F2AD2CF2533A}"/>
              </a:ext>
            </a:extLst>
          </p:cNvPr>
          <p:cNvSpPr>
            <a:spLocks noGrp="1"/>
          </p:cNvSpPr>
          <p:nvPr>
            <p:ph type="title"/>
          </p:nvPr>
        </p:nvSpPr>
        <p:spPr/>
        <p:txBody>
          <a:bodyPr/>
          <a:lstStyle/>
          <a:p>
            <a:r>
              <a:rPr lang="en-US" dirty="0"/>
              <a:t>The UDI Process (website)</a:t>
            </a:r>
          </a:p>
        </p:txBody>
      </p:sp>
      <p:sp>
        <p:nvSpPr>
          <p:cNvPr id="3" name="Content Placeholder 2" descr="For further details on the UDI process please visit: https://www.washington.edu/doit/equal-access-universal-design-instruction&#10;&#10;">
            <a:extLst>
              <a:ext uri="{FF2B5EF4-FFF2-40B4-BE49-F238E27FC236}">
                <a16:creationId xmlns:a16="http://schemas.microsoft.com/office/drawing/2014/main" id="{0B78606D-3C20-3945-3B39-6FFE2F3D6108}"/>
              </a:ext>
            </a:extLst>
          </p:cNvPr>
          <p:cNvSpPr>
            <a:spLocks noGrp="1"/>
          </p:cNvSpPr>
          <p:nvPr>
            <p:ph idx="1"/>
          </p:nvPr>
        </p:nvSpPr>
        <p:spPr/>
        <p:txBody>
          <a:bodyPr>
            <a:normAutofit/>
          </a:bodyPr>
          <a:lstStyle/>
          <a:p>
            <a:pPr lvl="1"/>
            <a:r>
              <a:rPr lang="en-US" sz="2800" dirty="0"/>
              <a:t>For further details on the UDI process please visit: </a:t>
            </a:r>
            <a:r>
              <a:rPr lang="en-US" sz="2800" dirty="0">
                <a:hlinkClick r:id="rId2"/>
              </a:rPr>
              <a:t>https://www.washington.edu/doit/equal-access-universal-design-instruction</a:t>
            </a:r>
            <a:endParaRPr lang="en-US" sz="2800" dirty="0"/>
          </a:p>
          <a:p>
            <a:pPr lvl="1"/>
            <a:endParaRPr lang="en-US" sz="2800" dirty="0"/>
          </a:p>
        </p:txBody>
      </p:sp>
    </p:spTree>
    <p:extLst>
      <p:ext uri="{BB962C8B-B14F-4D97-AF65-F5344CB8AC3E}">
        <p14:creationId xmlns:p14="http://schemas.microsoft.com/office/powerpoint/2010/main" val="3203453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nclusion">
            <a:extLst>
              <a:ext uri="{FF2B5EF4-FFF2-40B4-BE49-F238E27FC236}">
                <a16:creationId xmlns:a16="http://schemas.microsoft.com/office/drawing/2014/main" id="{0FAB8DCF-E28F-0678-9F4D-F2AD2CF2533A}"/>
              </a:ext>
            </a:extLst>
          </p:cNvPr>
          <p:cNvSpPr>
            <a:spLocks noGrp="1"/>
          </p:cNvSpPr>
          <p:nvPr>
            <p:ph type="title"/>
          </p:nvPr>
        </p:nvSpPr>
        <p:spPr/>
        <p:txBody>
          <a:bodyPr/>
          <a:lstStyle/>
          <a:p>
            <a:r>
              <a:rPr lang="en-US" dirty="0"/>
              <a:t>Conclusion</a:t>
            </a:r>
          </a:p>
        </p:txBody>
      </p:sp>
      <p:sp>
        <p:nvSpPr>
          <p:cNvPr id="3" name="Content Placeholder 2" descr="For more information on Universal Design, please visit The Centre for Excellence in Universal Design website at: https://universaldesign.ie/about-universal-design&#10;">
            <a:extLst>
              <a:ext uri="{FF2B5EF4-FFF2-40B4-BE49-F238E27FC236}">
                <a16:creationId xmlns:a16="http://schemas.microsoft.com/office/drawing/2014/main" id="{0B78606D-3C20-3945-3B39-6FFE2F3D6108}"/>
              </a:ext>
            </a:extLst>
          </p:cNvPr>
          <p:cNvSpPr>
            <a:spLocks noGrp="1"/>
          </p:cNvSpPr>
          <p:nvPr>
            <p:ph idx="1"/>
          </p:nvPr>
        </p:nvSpPr>
        <p:spPr/>
        <p:txBody>
          <a:bodyPr>
            <a:normAutofit/>
          </a:bodyPr>
          <a:lstStyle/>
          <a:p>
            <a:pPr lvl="1"/>
            <a:r>
              <a:rPr lang="en-US" sz="2800" dirty="0"/>
              <a:t>For more information on Universal Design, please visit The Centre for Excellence in Universal Design website at: </a:t>
            </a:r>
            <a:r>
              <a:rPr lang="en-US" sz="2800" dirty="0">
                <a:hlinkClick r:id="rId2"/>
              </a:rPr>
              <a:t>https://universaldesign.ie/about-universal-design</a:t>
            </a:r>
            <a:endParaRPr lang="en-US" sz="2800" dirty="0"/>
          </a:p>
        </p:txBody>
      </p:sp>
    </p:spTree>
    <p:extLst>
      <p:ext uri="{BB962C8B-B14F-4D97-AF65-F5344CB8AC3E}">
        <p14:creationId xmlns:p14="http://schemas.microsoft.com/office/powerpoint/2010/main" val="3901097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4" name="Rectangle 23">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7" name="Rectangle 26">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29" name="Group 28">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30" name="Rectangle 29">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2" name="Title 1" descr="Thank you!">
            <a:extLst>
              <a:ext uri="{FF2B5EF4-FFF2-40B4-BE49-F238E27FC236}">
                <a16:creationId xmlns:a16="http://schemas.microsoft.com/office/drawing/2014/main" id="{4D1EE0D5-4706-D3E9-58ED-2B2DCBF1F996}"/>
              </a:ext>
            </a:extLst>
          </p:cNvPr>
          <p:cNvSpPr>
            <a:spLocks noGrp="1"/>
          </p:cNvSpPr>
          <p:nvPr>
            <p:ph type="title"/>
          </p:nvPr>
        </p:nvSpPr>
        <p:spPr>
          <a:xfrm>
            <a:off x="4678420" y="1370143"/>
            <a:ext cx="6391270" cy="4157446"/>
          </a:xfrm>
        </p:spPr>
        <p:txBody>
          <a:bodyPr vert="horz" lIns="91440" tIns="45720" rIns="91440" bIns="45720" rtlCol="0" anchor="ctr">
            <a:normAutofit/>
          </a:bodyPr>
          <a:lstStyle/>
          <a:p>
            <a:r>
              <a:rPr lang="en-US" sz="6600" dirty="0">
                <a:solidFill>
                  <a:schemeClr val="tx1"/>
                </a:solidFill>
              </a:rPr>
              <a:t>Thank you!</a:t>
            </a:r>
          </a:p>
        </p:txBody>
      </p:sp>
      <p:cxnSp>
        <p:nvCxnSpPr>
          <p:cNvPr id="33" name="Straight Connector 32">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172064"/>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594</TotalTime>
  <Words>416</Words>
  <Application>Microsoft Office PowerPoint</Application>
  <PresentationFormat>Widescreen</PresentationFormat>
  <Paragraphs>55</Paragraphs>
  <Slides>13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Arial</vt:lpstr>
      <vt:lpstr>Wingdings 3</vt:lpstr>
      <vt:lpstr>Ion Boardroom</vt:lpstr>
      <vt:lpstr>Universal Design For Learning &amp; Instruction</vt:lpstr>
      <vt:lpstr>Learning Objectives</vt:lpstr>
      <vt:lpstr>What is Universal Design?</vt:lpstr>
      <vt:lpstr>The goal of Universal Design</vt:lpstr>
      <vt:lpstr>How do we achieve this “Universal Design”?</vt:lpstr>
      <vt:lpstr>The 7 Universal Design Principles</vt:lpstr>
      <vt:lpstr>Universal Design for Learning (UDL)</vt:lpstr>
      <vt:lpstr>UDL’s Main Principles</vt:lpstr>
      <vt:lpstr>Universal Design of Instruction (UDI)</vt:lpstr>
      <vt:lpstr>The UDI Process</vt:lpstr>
      <vt:lpstr>The UDI Process (website)</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Design</dc:title>
  <dc:creator>Daniel Lee</dc:creator>
  <cp:lastModifiedBy>Justin Lee</cp:lastModifiedBy>
  <cp:revision>13</cp:revision>
  <dcterms:created xsi:type="dcterms:W3CDTF">2024-03-18T11:50:37Z</dcterms:created>
  <dcterms:modified xsi:type="dcterms:W3CDTF">2024-04-16T02:39:49Z</dcterms:modified>
</cp:coreProperties>
</file>